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ED75-D8DA-4796-B5CB-A441C961BE56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E1D07-C16F-4B55-A04D-C70BCA857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225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ED75-D8DA-4796-B5CB-A441C961BE56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E1D07-C16F-4B55-A04D-C70BCA857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516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ED75-D8DA-4796-B5CB-A441C961BE56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E1D07-C16F-4B55-A04D-C70BCA85729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3656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ED75-D8DA-4796-B5CB-A441C961BE56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E1D07-C16F-4B55-A04D-C70BCA857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428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ED75-D8DA-4796-B5CB-A441C961BE56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E1D07-C16F-4B55-A04D-C70BCA85729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6007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ED75-D8DA-4796-B5CB-A441C961BE56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E1D07-C16F-4B55-A04D-C70BCA857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440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ED75-D8DA-4796-B5CB-A441C961BE56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E1D07-C16F-4B55-A04D-C70BCA857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32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ED75-D8DA-4796-B5CB-A441C961BE56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E1D07-C16F-4B55-A04D-C70BCA857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88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ED75-D8DA-4796-B5CB-A441C961BE56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E1D07-C16F-4B55-A04D-C70BCA857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427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ED75-D8DA-4796-B5CB-A441C961BE56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E1D07-C16F-4B55-A04D-C70BCA857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8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ED75-D8DA-4796-B5CB-A441C961BE56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E1D07-C16F-4B55-A04D-C70BCA857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581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ED75-D8DA-4796-B5CB-A441C961BE56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E1D07-C16F-4B55-A04D-C70BCA857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32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ED75-D8DA-4796-B5CB-A441C961BE56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E1D07-C16F-4B55-A04D-C70BCA857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978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ED75-D8DA-4796-B5CB-A441C961BE56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E1D07-C16F-4B55-A04D-C70BCA857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63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ED75-D8DA-4796-B5CB-A441C961BE56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E1D07-C16F-4B55-A04D-C70BCA857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69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ED75-D8DA-4796-B5CB-A441C961BE56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E1D07-C16F-4B55-A04D-C70BCA857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06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9ED75-D8DA-4796-B5CB-A441C961BE56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7CE1D07-C16F-4B55-A04D-C70BCA857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3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806" y="2498500"/>
            <a:ext cx="8828566" cy="32675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500" b="1" dirty="0">
                <a:cs typeface="B Nazanin" panose="00000400000000000000" pitchFamily="2" charset="-78"/>
              </a:rPr>
              <a:t>گام اول: </a:t>
            </a:r>
            <a:r>
              <a:rPr lang="fa-IR" sz="2500" dirty="0">
                <a:solidFill>
                  <a:schemeClr val="tx1"/>
                </a:solidFill>
                <a:cs typeface="B Nazanin" panose="00000400000000000000" pitchFamily="2" charset="-78"/>
              </a:rPr>
              <a:t>درج آدرس </a:t>
            </a:r>
            <a:r>
              <a:rPr lang="en-US" sz="2500" dirty="0">
                <a:solidFill>
                  <a:schemeClr val="tx1"/>
                </a:solidFill>
                <a:cs typeface="B Nazanin" panose="00000400000000000000" pitchFamily="2" charset="-78"/>
              </a:rPr>
              <a:t>slms.sbu.ac.ir</a:t>
            </a:r>
            <a:r>
              <a:rPr lang="fa-IR" sz="2500" dirty="0">
                <a:solidFill>
                  <a:schemeClr val="tx1"/>
                </a:solidFill>
                <a:cs typeface="B Nazanin" panose="00000400000000000000" pitchFamily="2" charset="-78"/>
              </a:rPr>
              <a:t> ( ویژه ترم تابستان 1403-1402) در مرورگر</a:t>
            </a:r>
            <a:endParaRPr lang="en-US" sz="25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25353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7"/>
          <a:stretch/>
        </p:blipFill>
        <p:spPr>
          <a:xfrm>
            <a:off x="1506071" y="1674055"/>
            <a:ext cx="9165515" cy="42127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500" b="1" dirty="0">
                <a:cs typeface="B Nazanin" panose="00000400000000000000" pitchFamily="2" charset="-78"/>
              </a:rPr>
              <a:t>گام دوم: </a:t>
            </a:r>
            <a:r>
              <a:rPr lang="fa-IR" sz="2500" dirty="0">
                <a:solidFill>
                  <a:schemeClr val="tx1"/>
                </a:solidFill>
                <a:cs typeface="B Nazanin" panose="00000400000000000000" pitchFamily="2" charset="-78"/>
              </a:rPr>
              <a:t>درج نام کاربری </a:t>
            </a:r>
            <a:r>
              <a:rPr lang="fa-IR" sz="2500" dirty="0">
                <a:cs typeface="B Nazanin" panose="00000400000000000000" pitchFamily="2" charset="-78"/>
              </a:rPr>
              <a:t>(</a:t>
            </a:r>
            <a:r>
              <a:rPr lang="fa-IR" sz="2500" b="1" dirty="0">
                <a:solidFill>
                  <a:srgbClr val="00B0F0"/>
                </a:solidFill>
                <a:cs typeface="B Nazanin" panose="00000400000000000000" pitchFamily="2" charset="-78"/>
              </a:rPr>
              <a:t>شماره دانشجویی</a:t>
            </a:r>
            <a:r>
              <a:rPr lang="fa-IR" sz="2500" dirty="0">
                <a:cs typeface="B Nazanin" panose="00000400000000000000" pitchFamily="2" charset="-78"/>
              </a:rPr>
              <a:t>) </a:t>
            </a:r>
            <a:r>
              <a:rPr lang="fa-IR" sz="2500" dirty="0">
                <a:solidFill>
                  <a:schemeClr val="tx1"/>
                </a:solidFill>
                <a:cs typeface="B Nazanin" panose="00000400000000000000" pitchFamily="2" charset="-78"/>
              </a:rPr>
              <a:t>و رمز عبور</a:t>
            </a:r>
            <a:r>
              <a:rPr lang="fa-IR" sz="2500" dirty="0">
                <a:cs typeface="B Nazanin" panose="00000400000000000000" pitchFamily="2" charset="-78"/>
              </a:rPr>
              <a:t>(</a:t>
            </a:r>
            <a:r>
              <a:rPr lang="fa-IR" sz="2500" b="1" dirty="0">
                <a:solidFill>
                  <a:srgbClr val="00B0F0"/>
                </a:solidFill>
                <a:cs typeface="B Nazanin" panose="00000400000000000000" pitchFamily="2" charset="-78"/>
              </a:rPr>
              <a:t>کد ملی ده رقمی</a:t>
            </a:r>
            <a:r>
              <a:rPr lang="fa-IR" sz="2500" dirty="0">
                <a:cs typeface="B Nazanin" panose="00000400000000000000" pitchFamily="2" charset="-78"/>
              </a:rPr>
              <a:t>)</a:t>
            </a:r>
            <a:endParaRPr lang="en-US" sz="2500" dirty="0">
              <a:cs typeface="B Nazanin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73499" y="1064559"/>
            <a:ext cx="6581104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algn="ct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a-IR" b="1" baseline="30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**** </a:t>
            </a:r>
            <a: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نام کاربري و رمز عبور روز يکشنبه مورخ 1403/4/24 فعال خواهد شد.</a:t>
            </a:r>
            <a:r>
              <a:rPr lang="fa-IR" b="1" baseline="30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****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76477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733738" y="647164"/>
            <a:ext cx="10154276" cy="1143000"/>
          </a:xfrm>
        </p:spPr>
        <p:txBody>
          <a:bodyPr>
            <a:normAutofit/>
          </a:bodyPr>
          <a:lstStyle/>
          <a:p>
            <a:pPr algn="r"/>
            <a:r>
              <a:rPr lang="fa-IR" sz="2500" b="1" dirty="0">
                <a:cs typeface="B Nazanin" panose="00000400000000000000" pitchFamily="2" charset="-78"/>
              </a:rPr>
              <a:t>گام سوم: </a:t>
            </a:r>
            <a:r>
              <a:rPr lang="fa-IR" sz="2500" dirty="0">
                <a:solidFill>
                  <a:schemeClr val="tx1"/>
                </a:solidFill>
                <a:cs typeface="B Nazanin" panose="00000400000000000000" pitchFamily="2" charset="-78"/>
              </a:rPr>
              <a:t>در سمت چپ صفحه در بلوک </a:t>
            </a:r>
            <a:r>
              <a:rPr lang="fa-IR" sz="2500" dirty="0">
                <a:cs typeface="B Nazanin" panose="00000400000000000000" pitchFamily="2" charset="-78"/>
              </a:rPr>
              <a:t>(</a:t>
            </a:r>
            <a:r>
              <a:rPr lang="fa-IR" sz="2500" dirty="0">
                <a:solidFill>
                  <a:srgbClr val="00B0F0"/>
                </a:solidFill>
                <a:cs typeface="B Nazanin" panose="00000400000000000000" pitchFamily="2" charset="-78"/>
              </a:rPr>
              <a:t>درس</a:t>
            </a:r>
            <a:r>
              <a:rPr lang="fa-IR" sz="2500" dirty="0">
                <a:cs typeface="B Nazanin" panose="00000400000000000000" pitchFamily="2" charset="-78"/>
              </a:rPr>
              <a:t> </a:t>
            </a:r>
            <a:r>
              <a:rPr lang="fa-IR" sz="2500" dirty="0">
                <a:solidFill>
                  <a:srgbClr val="00B0F0"/>
                </a:solidFill>
                <a:cs typeface="B Nazanin" panose="00000400000000000000" pitchFamily="2" charset="-78"/>
              </a:rPr>
              <a:t>های من</a:t>
            </a:r>
            <a:r>
              <a:rPr lang="fa-IR" sz="2500" dirty="0">
                <a:cs typeface="B Nazanin" panose="00000400000000000000" pitchFamily="2" charset="-78"/>
              </a:rPr>
              <a:t>) </a:t>
            </a:r>
            <a:r>
              <a:rPr lang="fa-IR" sz="2500" dirty="0">
                <a:solidFill>
                  <a:schemeClr val="tx1"/>
                </a:solidFill>
                <a:cs typeface="B Nazanin" panose="00000400000000000000" pitchFamily="2" charset="-78"/>
              </a:rPr>
              <a:t>بر روي درس مورد نظر کليک کنيد.</a:t>
            </a:r>
            <a:endParaRPr lang="en-US" sz="25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" t="4750" r="2644" b="5028"/>
          <a:stretch/>
        </p:blipFill>
        <p:spPr>
          <a:xfrm>
            <a:off x="953037" y="1790164"/>
            <a:ext cx="9453093" cy="41598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5" name="Straight Arrow Connector 4"/>
          <p:cNvCxnSpPr/>
          <p:nvPr/>
        </p:nvCxnSpPr>
        <p:spPr>
          <a:xfrm flipH="1">
            <a:off x="3513221" y="4150895"/>
            <a:ext cx="83017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057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1"/>
          <a:stretch/>
        </p:blipFill>
        <p:spPr>
          <a:xfrm>
            <a:off x="1635163" y="2307102"/>
            <a:ext cx="8832028" cy="3768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2400" b="1" dirty="0">
                <a:cs typeface="B Nazanin" panose="00000400000000000000" pitchFamily="2" charset="-78"/>
              </a:rPr>
              <a:t>گام چهارم: </a:t>
            </a: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ورود به صفحه درس و کلیک بر روی آیکون ادوبی کانکت </a:t>
            </a:r>
            <a:r>
              <a:rPr lang="fa-IR" sz="2400" dirty="0">
                <a:cs typeface="B Nazanin" panose="00000400000000000000" pitchFamily="2" charset="-78"/>
              </a:rPr>
              <a:t>(</a:t>
            </a:r>
            <a:r>
              <a:rPr lang="fa-IR" sz="2400" dirty="0">
                <a:solidFill>
                  <a:srgbClr val="00B0F0"/>
                </a:solidFill>
                <a:cs typeface="B Nazanin" panose="00000400000000000000" pitchFamily="2" charset="-78"/>
              </a:rPr>
              <a:t>کلاس آنلاین...</a:t>
            </a:r>
            <a:r>
              <a:rPr lang="fa-IR" sz="2400" dirty="0">
                <a:cs typeface="B Nazanin" panose="00000400000000000000" pitchFamily="2" charset="-78"/>
              </a:rPr>
              <a:t>)</a:t>
            </a:r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18609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3"/>
          <a:stretch/>
        </p:blipFill>
        <p:spPr>
          <a:xfrm>
            <a:off x="1600405" y="2291127"/>
            <a:ext cx="9047181" cy="38314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500" dirty="0">
                <a:cs typeface="B Nazanin" panose="00000400000000000000" pitchFamily="2" charset="-78"/>
              </a:rPr>
              <a:t>  </a:t>
            </a:r>
            <a:r>
              <a:rPr lang="fa-IR" sz="2500" b="1" dirty="0">
                <a:cs typeface="B Nazanin" panose="00000400000000000000" pitchFamily="2" charset="-78"/>
              </a:rPr>
              <a:t>گام پنجم: </a:t>
            </a:r>
            <a:r>
              <a:rPr lang="fa-IR" sz="2500" dirty="0">
                <a:solidFill>
                  <a:schemeClr val="tx1"/>
                </a:solidFill>
                <a:cs typeface="B Nazanin" panose="00000400000000000000" pitchFamily="2" charset="-78"/>
              </a:rPr>
              <a:t>انتخاب گزینه </a:t>
            </a:r>
            <a:r>
              <a:rPr lang="fa-IR" sz="2500" dirty="0">
                <a:solidFill>
                  <a:srgbClr val="00B0F0"/>
                </a:solidFill>
                <a:cs typeface="B Nazanin" panose="00000400000000000000" pitchFamily="2" charset="-78"/>
              </a:rPr>
              <a:t>ورود به کلاس مجازی </a:t>
            </a:r>
            <a:br>
              <a:rPr lang="fa-IR" sz="2500" dirty="0">
                <a:solidFill>
                  <a:srgbClr val="00B0F0"/>
                </a:solidFill>
                <a:cs typeface="B Nazanin" panose="00000400000000000000" pitchFamily="2" charset="-78"/>
              </a:rPr>
            </a:br>
            <a:endParaRPr lang="en-US" sz="2500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74767" y="4206861"/>
            <a:ext cx="1744579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029200" y="5269832"/>
            <a:ext cx="4728411" cy="5534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>
                <a:solidFill>
                  <a:schemeClr val="tx1"/>
                </a:solidFill>
              </a:rPr>
              <a:t>جهت دیدن کلاس های آنلاین ضبط شده به این </a:t>
            </a:r>
            <a:r>
              <a:rPr lang="fa-IR" sz="1400" dirty="0">
                <a:solidFill>
                  <a:schemeClr val="tx1"/>
                </a:solidFill>
              </a:rPr>
              <a:t>قسمت مراجعه فرمایید</a:t>
            </a:r>
            <a:r>
              <a:rPr lang="fa-IR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 rot="10800000">
            <a:off x="8807115" y="4704346"/>
            <a:ext cx="156411" cy="473424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47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647" y="1914862"/>
            <a:ext cx="8756725" cy="41942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7334" y="356378"/>
            <a:ext cx="8596668" cy="1320800"/>
          </a:xfrm>
        </p:spPr>
        <p:txBody>
          <a:bodyPr>
            <a:normAutofit/>
          </a:bodyPr>
          <a:lstStyle/>
          <a:p>
            <a:pPr algn="just" rtl="1"/>
            <a:r>
              <a:rPr lang="fa-IR" sz="2500" b="1" dirty="0">
                <a:cs typeface="B Nazanin" panose="00000400000000000000" pitchFamily="2" charset="-78"/>
              </a:rPr>
              <a:t>گام ششم: </a:t>
            </a: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انتخاب گزینه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en-US" sz="2400" dirty="0">
                <a:solidFill>
                  <a:srgbClr val="00B0F0"/>
                </a:solidFill>
                <a:cs typeface="B Nazanin" panose="00000400000000000000" pitchFamily="2" charset="-78"/>
              </a:rPr>
              <a:t>Open in application</a:t>
            </a:r>
            <a:r>
              <a:rPr lang="fa-IR" sz="2400" dirty="0">
                <a:solidFill>
                  <a:srgbClr val="00B0F0"/>
                </a:solidFill>
                <a:cs typeface="B Nazanin" panose="00000400000000000000" pitchFamily="2" charset="-78"/>
              </a:rPr>
              <a:t> </a:t>
            </a: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برای ورود به کلاس آنلاین</a:t>
            </a:r>
            <a:br>
              <a:rPr lang="en-US" sz="2400" dirty="0">
                <a:solidFill>
                  <a:schemeClr val="tx1"/>
                </a:solidFill>
                <a:cs typeface="B Nazanin" panose="00000400000000000000" pitchFamily="2" charset="-78"/>
              </a:rPr>
            </a:b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توجه:در این مرحله با انتخاب گزینه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en-US" sz="2400" dirty="0">
                <a:solidFill>
                  <a:srgbClr val="00B0F0"/>
                </a:solidFill>
                <a:cs typeface="B Nazanin" panose="00000400000000000000" pitchFamily="2" charset="-78"/>
              </a:rPr>
              <a:t>Open in browser </a:t>
            </a:r>
            <a:r>
              <a:rPr lang="fa-IR" sz="2400" dirty="0">
                <a:solidFill>
                  <a:srgbClr val="00B0F0"/>
                </a:solidFill>
                <a:cs typeface="B Nazanin" panose="00000400000000000000" pitchFamily="2" charset="-78"/>
              </a:rPr>
              <a:t> </a:t>
            </a: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نیزمی توانید وارد کلاس شوید اما مسیر درست گزینه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en-US" sz="2400" dirty="0">
                <a:solidFill>
                  <a:srgbClr val="00B0F0"/>
                </a:solidFill>
                <a:cs typeface="B Nazanin" panose="00000400000000000000" pitchFamily="2" charset="-78"/>
              </a:rPr>
              <a:t>open in application</a:t>
            </a:r>
            <a:r>
              <a:rPr lang="en-US" sz="2400" dirty="0">
                <a:cs typeface="B Nazanin" panose="00000400000000000000" pitchFamily="2" charset="-78"/>
              </a:rPr>
              <a:t> 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می باشد.</a:t>
            </a:r>
            <a:endParaRPr lang="en-US" sz="24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97883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0923" y="528024"/>
            <a:ext cx="986095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500" b="1" dirty="0">
                <a:solidFill>
                  <a:schemeClr val="accent1"/>
                </a:solidFill>
                <a:latin typeface="+mj-lt"/>
                <a:ea typeface="+mj-ea"/>
                <a:cs typeface="B Nazanin" panose="00000400000000000000" pitchFamily="2" charset="-78"/>
              </a:rPr>
              <a:t>گام هفتم: </a:t>
            </a:r>
            <a:r>
              <a:rPr lang="fa-IR" sz="2400" cap="small" dirty="0">
                <a:solidFill>
                  <a:schemeClr val="tx2"/>
                </a:solidFill>
                <a:latin typeface="+mj-lt"/>
                <a:ea typeface="+mj-ea"/>
                <a:cs typeface="B Nazanin" panose="00000400000000000000" pitchFamily="2" charset="-78"/>
              </a:rPr>
              <a:t>در این مرحله قبل از ورود به کلاس آنلاین ممکن است باهر کدام از تصویرهای زیر مواجه شوید. در این صورت موارد تعیین شده را انتخاب کنید.</a:t>
            </a:r>
            <a:endParaRPr lang="en-US" sz="2400" cap="small" dirty="0">
              <a:solidFill>
                <a:schemeClr val="tx2"/>
              </a:solidFill>
              <a:latin typeface="+mj-lt"/>
              <a:ea typeface="+mj-ea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30" y="1563043"/>
            <a:ext cx="5125165" cy="19243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756079" y="2702501"/>
            <a:ext cx="1197735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66" y="4145148"/>
            <a:ext cx="5125165" cy="22028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3411217" y="5876769"/>
            <a:ext cx="734096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3142444" y="3538370"/>
            <a:ext cx="212501" cy="4994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809" y="2994735"/>
            <a:ext cx="5487166" cy="20862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8930650" y="4351657"/>
            <a:ext cx="1462602" cy="39114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017432" y="4488269"/>
            <a:ext cx="4043966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7969333" y="4496789"/>
            <a:ext cx="713713" cy="1499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Connector 3"/>
          <p:cNvSpPr/>
          <p:nvPr/>
        </p:nvSpPr>
        <p:spPr>
          <a:xfrm>
            <a:off x="5061398" y="1717531"/>
            <a:ext cx="478302" cy="50643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/>
              <a:t>1</a:t>
            </a:r>
            <a:endParaRPr lang="en-US" dirty="0"/>
          </a:p>
        </p:txBody>
      </p:sp>
      <p:sp>
        <p:nvSpPr>
          <p:cNvPr id="18" name="Flowchart: Connector 17"/>
          <p:cNvSpPr/>
          <p:nvPr/>
        </p:nvSpPr>
        <p:spPr>
          <a:xfrm>
            <a:off x="5125417" y="4243570"/>
            <a:ext cx="478302" cy="50643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/>
              <a:t>2</a:t>
            </a:r>
            <a:endParaRPr lang="en-US" dirty="0"/>
          </a:p>
        </p:txBody>
      </p:sp>
      <p:sp>
        <p:nvSpPr>
          <p:cNvPr id="19" name="Flowchart: Connector 18"/>
          <p:cNvSpPr/>
          <p:nvPr/>
        </p:nvSpPr>
        <p:spPr>
          <a:xfrm>
            <a:off x="10854943" y="3044642"/>
            <a:ext cx="478302" cy="50643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853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5663" y="218367"/>
            <a:ext cx="7232357" cy="820235"/>
          </a:xfrm>
        </p:spPr>
        <p:txBody>
          <a:bodyPr>
            <a:normAutofit/>
          </a:bodyPr>
          <a:lstStyle/>
          <a:p>
            <a:pPr algn="just" rtl="1"/>
            <a:r>
              <a:rPr lang="fa-IR" sz="2500" dirty="0">
                <a:solidFill>
                  <a:schemeClr val="tx1"/>
                </a:solidFill>
                <a:cs typeface="B Nazanin" panose="00000400000000000000" pitchFamily="2" charset="-78"/>
              </a:rPr>
              <a:t>با دیدن تصویر زیر شما موفق به ورود به کلاس شده اید</a:t>
            </a:r>
            <a:endParaRPr lang="en-US" sz="25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511842" y="770021"/>
            <a:ext cx="445168" cy="8662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3" b="6480"/>
          <a:stretch/>
        </p:blipFill>
        <p:spPr>
          <a:xfrm>
            <a:off x="957330" y="1786597"/>
            <a:ext cx="9770772" cy="47761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232974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</TotalTime>
  <Words>204</Words>
  <Application>Microsoft Office PowerPoint</Application>
  <PresentationFormat>Widescreen</PresentationFormat>
  <Paragraphs>13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B Nazanin</vt:lpstr>
      <vt:lpstr>Calibri</vt:lpstr>
      <vt:lpstr>Trebuchet MS</vt:lpstr>
      <vt:lpstr>Wingdings 3</vt:lpstr>
      <vt:lpstr>Facet</vt:lpstr>
      <vt:lpstr>گام اول: درج آدرس slms.sbu.ac.ir ( ویژه ترم تابستان 1403-1402) در مرورگر</vt:lpstr>
      <vt:lpstr>گام دوم: درج نام کاربری (شماره دانشجویی) و رمز عبور(کد ملی ده رقمی)</vt:lpstr>
      <vt:lpstr>گام سوم: در سمت چپ صفحه در بلوک (درس های من) بر روي درس مورد نظر کليک کنيد.</vt:lpstr>
      <vt:lpstr>گام چهارم: ورود به صفحه درس و کلیک بر روی آیکون ادوبی کانکت (کلاس آنلاین...)</vt:lpstr>
      <vt:lpstr>  گام پنجم: انتخاب گزینه ورود به کلاس مجازی  </vt:lpstr>
      <vt:lpstr>گام ششم: انتخاب گزینه Open in application برای ورود به کلاس آنلاین توجه:در این مرحله با انتخاب گزینه Open in browser  نیزمی توانید وارد کلاس شوید اما مسیر درست گزینه open in application  می باشد.</vt:lpstr>
      <vt:lpstr>PowerPoint Presentation</vt:lpstr>
      <vt:lpstr>با دیدن تصویر زیر شما موفق به ورود به کلاس شده اید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گام اول: درج آدرس slms.sbu.ac.ir ( ويژه ترم تابستان 1400) سايت در مرورگر</dc:title>
  <dc:creator>31368 مريم مرآتي</dc:creator>
  <cp:lastModifiedBy>maryam merati</cp:lastModifiedBy>
  <cp:revision>7</cp:revision>
  <cp:lastPrinted>2021-06-27T04:57:00Z</cp:lastPrinted>
  <dcterms:created xsi:type="dcterms:W3CDTF">2021-06-27T04:30:08Z</dcterms:created>
  <dcterms:modified xsi:type="dcterms:W3CDTF">2024-07-13T05:59:06Z</dcterms:modified>
</cp:coreProperties>
</file>